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52"/>
  </p:notesMasterIdLst>
  <p:handoutMasterIdLst>
    <p:handoutMasterId r:id="rId53"/>
  </p:handoutMasterIdLst>
  <p:sldIdLst>
    <p:sldId id="644" r:id="rId2"/>
    <p:sldId id="675" r:id="rId3"/>
    <p:sldId id="623" r:id="rId4"/>
    <p:sldId id="621" r:id="rId5"/>
    <p:sldId id="622" r:id="rId6"/>
    <p:sldId id="624" r:id="rId7"/>
    <p:sldId id="625" r:id="rId8"/>
    <p:sldId id="626" r:id="rId9"/>
    <p:sldId id="646" r:id="rId10"/>
    <p:sldId id="627" r:id="rId11"/>
    <p:sldId id="647" r:id="rId12"/>
    <p:sldId id="677" r:id="rId13"/>
    <p:sldId id="628" r:id="rId14"/>
    <p:sldId id="629" r:id="rId15"/>
    <p:sldId id="676" r:id="rId16"/>
    <p:sldId id="630" r:id="rId17"/>
    <p:sldId id="631" r:id="rId18"/>
    <p:sldId id="632" r:id="rId19"/>
    <p:sldId id="633" r:id="rId20"/>
    <p:sldId id="634" r:id="rId21"/>
    <p:sldId id="635" r:id="rId22"/>
    <p:sldId id="636" r:id="rId23"/>
    <p:sldId id="637" r:id="rId24"/>
    <p:sldId id="638" r:id="rId25"/>
    <p:sldId id="639" r:id="rId26"/>
    <p:sldId id="640" r:id="rId27"/>
    <p:sldId id="641" r:id="rId28"/>
    <p:sldId id="642" r:id="rId29"/>
    <p:sldId id="643" r:id="rId30"/>
    <p:sldId id="652" r:id="rId31"/>
    <p:sldId id="654" r:id="rId32"/>
    <p:sldId id="655" r:id="rId33"/>
    <p:sldId id="656" r:id="rId34"/>
    <p:sldId id="657" r:id="rId35"/>
    <p:sldId id="658" r:id="rId36"/>
    <p:sldId id="659" r:id="rId37"/>
    <p:sldId id="660" r:id="rId38"/>
    <p:sldId id="661" r:id="rId39"/>
    <p:sldId id="662" r:id="rId40"/>
    <p:sldId id="663" r:id="rId41"/>
    <p:sldId id="664" r:id="rId42"/>
    <p:sldId id="665" r:id="rId43"/>
    <p:sldId id="666" r:id="rId44"/>
    <p:sldId id="667" r:id="rId45"/>
    <p:sldId id="668" r:id="rId46"/>
    <p:sldId id="669" r:id="rId47"/>
    <p:sldId id="670" r:id="rId48"/>
    <p:sldId id="671" r:id="rId49"/>
    <p:sldId id="672" r:id="rId50"/>
    <p:sldId id="673" r:id="rId51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5E9BD"/>
    <a:srgbClr val="339933"/>
    <a:srgbClr val="000099"/>
    <a:srgbClr val="000066"/>
    <a:srgbClr val="1B1B89"/>
    <a:srgbClr val="2B2BD5"/>
    <a:srgbClr val="070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0" autoAdjust="0"/>
    <p:restoredTop sz="97495" autoAdjust="0"/>
  </p:normalViewPr>
  <p:slideViewPr>
    <p:cSldViewPr>
      <p:cViewPr>
        <p:scale>
          <a:sx n="100" d="100"/>
          <a:sy n="100" d="100"/>
        </p:scale>
        <p:origin x="-174" y="-7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9142A2-DA65-4C49-8DAC-3E6829C053E4}" type="datetimeFigureOut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B67FF5-E9A0-4D02-A130-CC59056898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534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BCC44E-A29F-416A-83D6-4BD83014DAF3}" type="datetimeFigureOut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050AFC-6BF0-41F2-8542-A6D97F131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008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228600"/>
            <a:ext cx="11909425" cy="35433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925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739775"/>
            <a:ext cx="7239000" cy="108267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570163"/>
            <a:ext cx="7239000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9D3C-F559-43A6-B362-9E0D40A5F62F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19E15-571A-43B1-87EF-A3266BA63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EB20-C161-425E-B1BE-F6090CB062B3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15D7-8BF0-4F74-8A8B-CA8A2CC66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227013"/>
            <a:ext cx="1827212" cy="42291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27013"/>
            <a:ext cx="5334000" cy="42291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D5FB9-03A4-4C2E-8E76-939CBDF57684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0D359-8129-4945-9F64-4FA7D75D9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27013"/>
            <a:ext cx="7313612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370013"/>
            <a:ext cx="7313612" cy="30861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8AC07-116F-4C72-A2B4-34DC5CF77A7D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CF697-AEAA-41D5-81CF-360DDC77D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2E675-1593-4C3A-909B-70CDB701F44A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F53B-2421-41EE-8055-FBFD1BF64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BCE1-66AC-4B7A-BE39-8ABB8058D26E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4072B-C3AE-4A74-A90F-F15FF04B9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370013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370013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EFFE3-BAD9-45B1-908F-A915B57336F5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C44B6-0F43-4ED6-9412-9091A3970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23E0-E2A7-49C3-9DF2-1769CDCB124A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9F6F-58E8-488B-A2A3-F2D447DDF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E210-8B1A-4B5C-921E-1E2DF10CD4A4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17167-8AC0-4877-A449-F2771095F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59607-A2A2-4B7F-84F1-B2F74F9E8E24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44586-B03A-40C7-9C00-36D797CB1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CCD47-3B62-4077-89DE-821CECB102FB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BA26-6661-4103-98BE-5E01E7C13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6598E-D4FD-4942-963C-9C4C3F9F4D57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9359D-42F8-4CE5-8EE3-0F890F01A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2857500"/>
            <a:chOff x="-2040" y="0"/>
            <a:chExt cx="7512" cy="2400"/>
          </a:xfrm>
        </p:grpSpPr>
        <p:sp>
          <p:nvSpPr>
            <p:cNvPr id="19149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149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149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27013"/>
            <a:ext cx="73136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370013"/>
            <a:ext cx="731361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14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D558220-0E3A-4035-973B-20684905757B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1914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4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772595-7443-414A-A11C-E0CC41F4C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227013"/>
            <a:ext cx="7313612" cy="32083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Татар теленн</a:t>
            </a:r>
            <a:r>
              <a:rPr lang="tt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ән</a:t>
            </a:r>
            <a:br>
              <a:rPr lang="tt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tt-RU" sz="4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бердәм республика тесты нәтиҗәләре</a:t>
            </a:r>
            <a:endParaRPr lang="ru-RU" sz="42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95263"/>
            <a:ext cx="7313612" cy="4260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076825" y="3624263"/>
            <a:ext cx="4067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tt-RU" sz="2000">
                <a:solidFill>
                  <a:schemeClr val="hlink"/>
                </a:solidFill>
                <a:latin typeface="Times New Roman" pitchFamily="18" charset="0"/>
              </a:rPr>
              <a:t>Зиннәтуллин Р.К., Казан шәһәре </a:t>
            </a:r>
            <a:endParaRPr lang="ru-RU" sz="2000">
              <a:solidFill>
                <a:schemeClr val="hlink"/>
              </a:solidFill>
              <a:latin typeface="Times New Roman" pitchFamily="18" charset="0"/>
            </a:endParaRPr>
          </a:p>
          <a:p>
            <a:pPr indent="449263" algn="ctr"/>
            <a:r>
              <a:rPr lang="tt-RU" sz="2000">
                <a:solidFill>
                  <a:schemeClr val="hlink"/>
                </a:solidFill>
                <a:latin typeface="Times New Roman" pitchFamily="18" charset="0"/>
              </a:rPr>
              <a:t>мәгариф идарәсе методисты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8288"/>
            <a:ext cx="7313613" cy="358775"/>
          </a:xfrm>
        </p:spPr>
        <p:txBody>
          <a:bodyPr/>
          <a:lstStyle/>
          <a:p>
            <a:pPr algn="ctr" eaLnBrk="1" hangingPunct="1"/>
            <a:r>
              <a:rPr lang="ru-RU" sz="2000" b="1" smtClean="0"/>
              <a:t>Татар төркемнәрендә уртача балл</a:t>
            </a:r>
          </a:p>
        </p:txBody>
      </p:sp>
      <p:graphicFrame>
        <p:nvGraphicFramePr>
          <p:cNvPr id="131269" name="Group 197"/>
          <p:cNvGraphicFramePr>
            <a:graphicFrameLocks noGrp="1"/>
          </p:cNvGraphicFramePr>
          <p:nvPr>
            <p:ph idx="1"/>
          </p:nvPr>
        </p:nvGraphicFramePr>
        <p:xfrm>
          <a:off x="1370013" y="627063"/>
          <a:ext cx="7313612" cy="4527237"/>
        </p:xfrm>
        <a:graphic>
          <a:graphicData uri="http://schemas.openxmlformats.org/drawingml/2006/table">
            <a:tbl>
              <a:tblPr/>
              <a:tblGrid>
                <a:gridCol w="2516187"/>
                <a:gridCol w="4797425"/>
              </a:tblGrid>
              <a:tr h="477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Районнар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Уртача билге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Авиатөзелеш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32,42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 ШӘҺӘРЕ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30,83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Яңа Савин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29,96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Идел буе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29,73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28,84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Мәскәү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28,37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Алексеевск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39,86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Теләче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39,29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Кайбыч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38,37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Тәтеш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37,92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Алабуга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 Чаллы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31,64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Әлмәт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30,48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Бөгелмә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31,95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Түбән Кама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28,36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t-RU" b="1" i="1" smtClean="0">
                <a:solidFill>
                  <a:schemeClr val="hlink"/>
                </a:solidFill>
              </a:rPr>
              <a:t>Максимал</a:t>
            </a:r>
            <a:r>
              <a:rPr lang="ru-RU" b="1" i="1" smtClean="0">
                <a:solidFill>
                  <a:schemeClr val="hlink"/>
                </a:solidFill>
              </a:rPr>
              <a:t>ь </a:t>
            </a:r>
            <a:r>
              <a:rPr lang="tt-RU" b="1" i="1" smtClean="0">
                <a:solidFill>
                  <a:schemeClr val="hlink"/>
                </a:solidFill>
              </a:rPr>
              <a:t>балл – 42</a:t>
            </a:r>
          </a:p>
          <a:p>
            <a:pPr eaLnBrk="1" hangingPunct="1"/>
            <a:r>
              <a:rPr lang="tt-RU" b="1" i="1" smtClean="0">
                <a:solidFill>
                  <a:schemeClr val="hlink"/>
                </a:solidFill>
              </a:rPr>
              <a:t>Республика буенча уртача балл -  32,36</a:t>
            </a:r>
          </a:p>
          <a:p>
            <a:pPr eaLnBrk="1" hangingPunct="1"/>
            <a:r>
              <a:rPr lang="tt-RU" b="1" i="1" smtClean="0">
                <a:solidFill>
                  <a:schemeClr val="hlink"/>
                </a:solidFill>
              </a:rPr>
              <a:t>Казан шәһәре  42 район арасында 36 нчы урынны алып тора</a:t>
            </a:r>
            <a:endParaRPr lang="ru-RU" b="1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97" name="Rectangle 189"/>
          <p:cNvSpPr>
            <a:spLocks noGrp="1" noChangeArrowheads="1"/>
          </p:cNvSpPr>
          <p:nvPr>
            <p:ph type="title"/>
          </p:nvPr>
        </p:nvSpPr>
        <p:spPr>
          <a:xfrm>
            <a:off x="1370013" y="339725"/>
            <a:ext cx="7313612" cy="287338"/>
          </a:xfrm>
        </p:spPr>
        <p:txBody>
          <a:bodyPr/>
          <a:lstStyle/>
          <a:p>
            <a:pPr algn="ctr"/>
            <a:r>
              <a:rPr lang="tt-RU" sz="1200" b="1" smtClean="0">
                <a:latin typeface="Times New Roman" pitchFamily="18" charset="0"/>
                <a:cs typeface="Times New Roman" pitchFamily="18" charset="0"/>
              </a:rPr>
              <a:t>Рус төркемнәрендә уртача балл</a:t>
            </a:r>
            <a:endParaRPr lang="ru-RU" sz="12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838" name="Group 230"/>
          <p:cNvGraphicFramePr>
            <a:graphicFrameLocks noGrp="1"/>
          </p:cNvGraphicFramePr>
          <p:nvPr>
            <p:ph idx="1"/>
          </p:nvPr>
        </p:nvGraphicFramePr>
        <p:xfrm>
          <a:off x="1331913" y="268288"/>
          <a:ext cx="7313612" cy="4953002"/>
        </p:xfrm>
        <a:graphic>
          <a:graphicData uri="http://schemas.openxmlformats.org/drawingml/2006/table">
            <a:tbl>
              <a:tblPr/>
              <a:tblGrid>
                <a:gridCol w="3030537"/>
                <a:gridCol w="4283075"/>
              </a:tblGrid>
              <a:tr h="3857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43,16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41,45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Авиатөзелеш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40,92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Идел буе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40,63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 шәһәре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40,54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40,48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Яңа Савин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39,43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Мәскәү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37,77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Теләче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56,97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Мөслим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54,44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Апас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Кукмара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53,75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Балтач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 Чаллы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40,46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Алабуга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43,9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Әлмәт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39,74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Бөгелмә 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40,51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Түбән Кама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35,66</a:t>
                      </a:r>
                      <a:endParaRPr kumimoji="0" lang="tt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Авиатөзелеш районы</a:t>
            </a:r>
            <a:r>
              <a:rPr lang="ru-RU" sz="31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31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31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7690" name="Group 42"/>
          <p:cNvGraphicFramePr>
            <a:graphicFrameLocks noGrp="1"/>
          </p:cNvGraphicFramePr>
          <p:nvPr>
            <p:ph sz="half" idx="2"/>
          </p:nvPr>
        </p:nvGraphicFramePr>
        <p:xfrm>
          <a:off x="1835150" y="1276350"/>
          <a:ext cx="6840538" cy="3449004"/>
        </p:xfrm>
        <a:graphic>
          <a:graphicData uri="http://schemas.openxmlformats.org/drawingml/2006/table">
            <a:tbl>
              <a:tblPr/>
              <a:tblGrid>
                <a:gridCol w="2305050"/>
                <a:gridCol w="1582738"/>
                <a:gridCol w="1370012"/>
                <a:gridCol w="1582738"/>
              </a:tblGrid>
              <a:tr h="37782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 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 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мәктәпләре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 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 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 14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“Госмания” шәхси мәктәбе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60" name="Rectangle 68"/>
          <p:cNvSpPr>
            <a:spLocks noGrp="1" noChangeArrowheads="1"/>
          </p:cNvSpPr>
          <p:nvPr>
            <p:ph type="title"/>
          </p:nvPr>
        </p:nvSpPr>
        <p:spPr>
          <a:xfrm>
            <a:off x="1370013" y="227013"/>
            <a:ext cx="7313612" cy="7604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Авиатөзелеш районы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36316" name="Group 124"/>
          <p:cNvGraphicFramePr>
            <a:graphicFrameLocks noGrp="1"/>
          </p:cNvGraphicFramePr>
          <p:nvPr>
            <p:ph idx="1"/>
          </p:nvPr>
        </p:nvGraphicFramePr>
        <p:xfrm>
          <a:off x="1619250" y="1276350"/>
          <a:ext cx="6840538" cy="3084515"/>
        </p:xfrm>
        <a:graphic>
          <a:graphicData uri="http://schemas.openxmlformats.org/drawingml/2006/table">
            <a:tbl>
              <a:tblPr/>
              <a:tblGrid>
                <a:gridCol w="2246313"/>
                <a:gridCol w="1354137"/>
                <a:gridCol w="1368425"/>
                <a:gridCol w="1871663"/>
              </a:tblGrid>
              <a:tr h="5000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яхшы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 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 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нче лицей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60" name="Rectangle 68"/>
          <p:cNvSpPr>
            <a:spLocks noGrp="1" noChangeArrowheads="1"/>
          </p:cNvSpPr>
          <p:nvPr>
            <p:ph type="title"/>
          </p:nvPr>
        </p:nvSpPr>
        <p:spPr>
          <a:xfrm>
            <a:off x="1370013" y="227013"/>
            <a:ext cx="7313612" cy="7604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Авиатөзелеш районы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36316" name="Group 124"/>
          <p:cNvGraphicFramePr>
            <a:graphicFrameLocks noGrp="1"/>
          </p:cNvGraphicFramePr>
          <p:nvPr>
            <p:ph idx="1"/>
          </p:nvPr>
        </p:nvGraphicFramePr>
        <p:xfrm>
          <a:off x="1619250" y="1276350"/>
          <a:ext cx="6840538" cy="3084515"/>
        </p:xfrm>
        <a:graphic>
          <a:graphicData uri="http://schemas.openxmlformats.org/drawingml/2006/table">
            <a:tbl>
              <a:tblPr/>
              <a:tblGrid>
                <a:gridCol w="2246313"/>
                <a:gridCol w="1354137"/>
                <a:gridCol w="1368425"/>
                <a:gridCol w="1871663"/>
              </a:tblGrid>
              <a:tr h="5000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яхшы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 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 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нче лицей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4" name="Rectangle 10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Авиатөзелеш районы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38399" name="Group 159"/>
          <p:cNvGraphicFramePr>
            <a:graphicFrameLocks noGrp="1"/>
          </p:cNvGraphicFramePr>
          <p:nvPr>
            <p:ph idx="1"/>
          </p:nvPr>
        </p:nvGraphicFramePr>
        <p:xfrm>
          <a:off x="1370013" y="1131888"/>
          <a:ext cx="7313612" cy="3787777"/>
        </p:xfrm>
        <a:graphic>
          <a:graphicData uri="http://schemas.openxmlformats.org/drawingml/2006/table">
            <a:tbl>
              <a:tblPr/>
              <a:tblGrid>
                <a:gridCol w="2193925"/>
                <a:gridCol w="1858962"/>
                <a:gridCol w="1193800"/>
                <a:gridCol w="2066925"/>
              </a:tblGrid>
              <a:tr h="4857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Нәтиҗәләре яхшы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 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 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нче лицей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нче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Авиатөзелеш районы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700" b="1">
                <a:latin typeface="Times New Roman" pitchFamily="18" charset="0"/>
                <a:cs typeface="Times New Roman" pitchFamily="18" charset="0"/>
              </a:rPr>
              <a:t>Рус  төркемнәре</a:t>
            </a:r>
          </a:p>
        </p:txBody>
      </p:sp>
      <p:graphicFrame>
        <p:nvGraphicFramePr>
          <p:cNvPr id="140442" name="Group 154"/>
          <p:cNvGraphicFramePr>
            <a:graphicFrameLocks noGrp="1"/>
          </p:cNvGraphicFramePr>
          <p:nvPr>
            <p:ph sz="half" idx="2"/>
          </p:nvPr>
        </p:nvGraphicFramePr>
        <p:xfrm>
          <a:off x="1619250" y="1370013"/>
          <a:ext cx="7064375" cy="3086101"/>
        </p:xfrm>
        <a:graphic>
          <a:graphicData uri="http://schemas.openxmlformats.org/drawingml/2006/table">
            <a:tbl>
              <a:tblPr/>
              <a:tblGrid>
                <a:gridCol w="2665413"/>
                <a:gridCol w="1582737"/>
                <a:gridCol w="1512888"/>
                <a:gridCol w="1303337"/>
              </a:tblGrid>
              <a:tr h="4714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 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 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нче мәктәп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7"/>
          <p:cNvSpPr>
            <a:spLocks noGrp="1" noChangeArrowheads="1"/>
          </p:cNvSpPr>
          <p:nvPr>
            <p:ph type="title"/>
          </p:nvPr>
        </p:nvSpPr>
        <p:spPr>
          <a:xfrm>
            <a:off x="1370013" y="227013"/>
            <a:ext cx="7313612" cy="112077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Яңа Савин районы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татар мәктәпләре</a:t>
            </a:r>
            <a:r>
              <a:rPr lang="ru-RU" sz="2400" smtClean="0">
                <a:latin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</p:txBody>
      </p:sp>
      <p:graphicFrame>
        <p:nvGraphicFramePr>
          <p:cNvPr id="32813" name="Group 45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101976"/>
        </p:xfrm>
        <a:graphic>
          <a:graphicData uri="http://schemas.openxmlformats.org/drawingml/2006/table">
            <a:tbl>
              <a:tblPr/>
              <a:tblGrid>
                <a:gridCol w="2166937"/>
                <a:gridCol w="1433513"/>
                <a:gridCol w="1762125"/>
                <a:gridCol w="1951037"/>
              </a:tblGrid>
              <a:tr h="47625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 нче лицей-интернат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нче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 нче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227013"/>
            <a:ext cx="7313612" cy="1049337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Яңа Савин районы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Татар т</a:t>
            </a:r>
            <a:r>
              <a:rPr lang="tt-RU" sz="2400" b="1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ркемн</a:t>
            </a:r>
            <a:r>
              <a:rPr lang="tt-RU" sz="2400" b="1" smtClean="0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е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843" name="Group 51"/>
          <p:cNvGraphicFramePr>
            <a:graphicFrameLocks noGrp="1"/>
          </p:cNvGraphicFramePr>
          <p:nvPr>
            <p:ph idx="1"/>
          </p:nvPr>
        </p:nvGraphicFramePr>
        <p:xfrm>
          <a:off x="1370013" y="1635125"/>
          <a:ext cx="7313612" cy="3082926"/>
        </p:xfrm>
        <a:graphic>
          <a:graphicData uri="http://schemas.openxmlformats.org/drawingml/2006/table">
            <a:tbl>
              <a:tblPr/>
              <a:tblGrid>
                <a:gridCol w="2166937"/>
                <a:gridCol w="1433513"/>
                <a:gridCol w="1790700"/>
                <a:gridCol w="1922462"/>
              </a:tblGrid>
              <a:tr h="6350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Сыйфат,%</a:t>
                      </a:r>
                      <a:endParaRPr kumimoji="0" lang="tt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tt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 нче лицей-интернат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 нчы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649" name="Rectangle 145"/>
          <p:cNvSpPr>
            <a:spLocks noChangeArrowheads="1"/>
          </p:cNvSpPr>
          <p:nvPr/>
        </p:nvSpPr>
        <p:spPr bwMode="auto">
          <a:xfrm>
            <a:off x="3995738" y="12033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Нәтиҗәләр яхшы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95263"/>
            <a:ext cx="7313613" cy="857250"/>
          </a:xfrm>
        </p:spPr>
        <p:txBody>
          <a:bodyPr/>
          <a:lstStyle/>
          <a:p>
            <a:pPr eaLnBrk="1" hangingPunct="1"/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Татар теленнән бердәм республика тестын үтәүчеләр саны</a:t>
            </a: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endParaRPr lang="ru-RU" sz="2000" smtClean="0">
              <a:latin typeface="Times New Roman" pitchFamily="18" charset="0"/>
            </a:endParaRPr>
          </a:p>
        </p:txBody>
      </p:sp>
      <p:graphicFrame>
        <p:nvGraphicFramePr>
          <p:cNvPr id="179238" name="Group 38"/>
          <p:cNvGraphicFramePr>
            <a:graphicFrameLocks noGrp="1"/>
          </p:cNvGraphicFramePr>
          <p:nvPr>
            <p:ph sz="half" idx="2"/>
          </p:nvPr>
        </p:nvGraphicFramePr>
        <p:xfrm>
          <a:off x="1547813" y="1419225"/>
          <a:ext cx="6985000" cy="2808288"/>
        </p:xfrm>
        <a:graphic>
          <a:graphicData uri="http://schemas.openxmlformats.org/drawingml/2006/table">
            <a:tbl>
              <a:tblPr/>
              <a:tblGrid>
                <a:gridCol w="2397125"/>
                <a:gridCol w="2325687"/>
                <a:gridCol w="2262188"/>
              </a:tblGrid>
              <a:tr h="461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(татар мәктәпләре)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(татар төркемнәре)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</a:t>
                      </a: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23 (рус төркемнәре)</a:t>
                      </a:r>
                      <a:endParaRPr kumimoji="0" 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6584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2"/>
          <p:cNvSpPr>
            <a:spLocks noGrp="1" noChangeArrowheads="1"/>
          </p:cNvSpPr>
          <p:nvPr>
            <p:ph type="title"/>
          </p:nvPr>
        </p:nvSpPr>
        <p:spPr>
          <a:xfrm>
            <a:off x="1331913" y="339725"/>
            <a:ext cx="7313612" cy="1727200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Яңа Савин районы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Татар т</a:t>
            </a:r>
            <a:r>
              <a:rPr lang="tt-RU" sz="2400" b="1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ркеме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Нәтиҗәләре  чагыштырмача түбән</a:t>
            </a:r>
            <a:r>
              <a:rPr lang="ru-RU" sz="2400" smtClean="0">
                <a:latin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</p:txBody>
      </p:sp>
      <p:graphicFrame>
        <p:nvGraphicFramePr>
          <p:cNvPr id="154737" name="Group 113"/>
          <p:cNvGraphicFramePr>
            <a:graphicFrameLocks noGrp="1"/>
          </p:cNvGraphicFramePr>
          <p:nvPr>
            <p:ph idx="1"/>
          </p:nvPr>
        </p:nvGraphicFramePr>
        <p:xfrm>
          <a:off x="1370013" y="1995488"/>
          <a:ext cx="7313612" cy="1892300"/>
        </p:xfrm>
        <a:graphic>
          <a:graphicData uri="http://schemas.openxmlformats.org/drawingml/2006/table">
            <a:tbl>
              <a:tblPr/>
              <a:tblGrid>
                <a:gridCol w="2166937"/>
                <a:gridCol w="1433513"/>
                <a:gridCol w="1790700"/>
                <a:gridCol w="1922462"/>
              </a:tblGrid>
              <a:tr h="40322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 нче мәктәп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2,83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Яңа Савин районы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Рус  төркемнәре</a:t>
            </a:r>
            <a:r>
              <a:rPr lang="ru-RU" sz="2000" b="1" smtClean="0">
                <a:latin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</a:rPr>
            </a:br>
            <a:endParaRPr lang="ru-RU" sz="2000" b="1" smtClean="0">
              <a:latin typeface="Times New Roman" pitchFamily="18" charset="0"/>
            </a:endParaRPr>
          </a:p>
        </p:txBody>
      </p:sp>
      <p:sp>
        <p:nvSpPr>
          <p:cNvPr id="35842" name="Rectangle 19"/>
          <p:cNvSpPr>
            <a:spLocks noChangeArrowheads="1"/>
          </p:cNvSpPr>
          <p:nvPr/>
        </p:nvSpPr>
        <p:spPr bwMode="auto">
          <a:xfrm>
            <a:off x="3454400" y="2373313"/>
            <a:ext cx="24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 </a:t>
            </a:r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3995738" y="1209675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Нәтиҗәләре яхшы</a:t>
            </a:r>
          </a:p>
        </p:txBody>
      </p:sp>
      <p:graphicFrame>
        <p:nvGraphicFramePr>
          <p:cNvPr id="158844" name="Group 124"/>
          <p:cNvGraphicFramePr>
            <a:graphicFrameLocks noGrp="1"/>
          </p:cNvGraphicFramePr>
          <p:nvPr>
            <p:ph idx="1"/>
          </p:nvPr>
        </p:nvGraphicFramePr>
        <p:xfrm>
          <a:off x="1370013" y="1708150"/>
          <a:ext cx="7313612" cy="2747964"/>
        </p:xfrm>
        <a:graphic>
          <a:graphicData uri="http://schemas.openxmlformats.org/drawingml/2006/table">
            <a:tbl>
              <a:tblPr/>
              <a:tblGrid>
                <a:gridCol w="2166937"/>
                <a:gridCol w="1433513"/>
                <a:gridCol w="1790700"/>
                <a:gridCol w="1922462"/>
              </a:tblGrid>
              <a:tr h="4587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нче гимназия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4,28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нчы мәктәп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4,06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нче мәктәп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4,12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нче мәктәп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Киров районы</a:t>
            </a:r>
          </a:p>
        </p:txBody>
      </p:sp>
      <p:graphicFrame>
        <p:nvGraphicFramePr>
          <p:cNvPr id="160976" name="Group 208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021015"/>
        </p:xfrm>
        <a:graphic>
          <a:graphicData uri="http://schemas.openxmlformats.org/drawingml/2006/table">
            <a:tbl>
              <a:tblPr/>
              <a:tblGrid>
                <a:gridCol w="2160587"/>
                <a:gridCol w="2120900"/>
                <a:gridCol w="1657350"/>
                <a:gridCol w="1374775"/>
              </a:tblGrid>
              <a:tr h="3952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мәктәпләре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нче гимназия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3,57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нче гимназия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нче гимназия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3,55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36,4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6"/>
          <p:cNvSpPr>
            <a:spLocks noGrp="1" noChangeArrowheads="1"/>
          </p:cNvSpPr>
          <p:nvPr>
            <p:ph type="title"/>
          </p:nvPr>
        </p:nvSpPr>
        <p:spPr>
          <a:xfrm>
            <a:off x="1403350" y="195263"/>
            <a:ext cx="7313613" cy="857250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Киров районы</a:t>
            </a:r>
          </a:p>
        </p:txBody>
      </p:sp>
      <p:graphicFrame>
        <p:nvGraphicFramePr>
          <p:cNvPr id="163164" name="Group 348"/>
          <p:cNvGraphicFramePr>
            <a:graphicFrameLocks noGrp="1"/>
          </p:cNvGraphicFramePr>
          <p:nvPr>
            <p:ph idx="1"/>
          </p:nvPr>
        </p:nvGraphicFramePr>
        <p:xfrm>
          <a:off x="1370013" y="1203325"/>
          <a:ext cx="7313612" cy="3487741"/>
        </p:xfrm>
        <a:graphic>
          <a:graphicData uri="http://schemas.openxmlformats.org/drawingml/2006/table">
            <a:tbl>
              <a:tblPr/>
              <a:tblGrid>
                <a:gridCol w="2160587"/>
                <a:gridCol w="2481263"/>
                <a:gridCol w="1439862"/>
                <a:gridCol w="1231900"/>
              </a:tblGrid>
              <a:tr h="54292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0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яхшы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нче гимназия-интернат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4,66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нче мәктәп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4,15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нче мәктәп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4,38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 нче мәктәп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4,05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 нче мәктәп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81,8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нче мәктәп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4,13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Киров районы</a:t>
            </a:r>
          </a:p>
        </p:txBody>
      </p:sp>
      <p:graphicFrame>
        <p:nvGraphicFramePr>
          <p:cNvPr id="165278" name="Group 414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2517779"/>
        </p:xfrm>
        <a:graphic>
          <a:graphicData uri="http://schemas.openxmlformats.org/drawingml/2006/table">
            <a:tbl>
              <a:tblPr/>
              <a:tblGrid>
                <a:gridCol w="2160587"/>
                <a:gridCol w="2409825"/>
                <a:gridCol w="1368425"/>
                <a:gridCol w="1374775"/>
              </a:tblGrid>
              <a:tr h="3032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Нәтиҗәләре яхшы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нче гимназия-интернат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4,64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нче мәктәп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4,03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нче мәктәп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 нче мәктәп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4,34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t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Мәскәү районы</a:t>
            </a:r>
          </a:p>
        </p:txBody>
      </p:sp>
      <p:graphicFrame>
        <p:nvGraphicFramePr>
          <p:cNvPr id="167049" name="Group 137"/>
          <p:cNvGraphicFramePr>
            <a:graphicFrameLocks noGrp="1"/>
          </p:cNvGraphicFramePr>
          <p:nvPr>
            <p:ph idx="1"/>
          </p:nvPr>
        </p:nvGraphicFramePr>
        <p:xfrm>
          <a:off x="1370013" y="1203325"/>
          <a:ext cx="7313612" cy="3419476"/>
        </p:xfrm>
        <a:graphic>
          <a:graphicData uri="http://schemas.openxmlformats.org/drawingml/2006/table">
            <a:tbl>
              <a:tblPr/>
              <a:tblGrid>
                <a:gridCol w="2274887"/>
                <a:gridCol w="1365250"/>
                <a:gridCol w="1682750"/>
                <a:gridCol w="1990725"/>
              </a:tblGrid>
              <a:tr h="5048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25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мәктәпләре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0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нче гимназия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нче гимназия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нче гимназия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Мәскәү районы</a:t>
            </a:r>
          </a:p>
        </p:txBody>
      </p:sp>
      <p:graphicFrame>
        <p:nvGraphicFramePr>
          <p:cNvPr id="169193" name="Group 233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036888"/>
        </p:xfrm>
        <a:graphic>
          <a:graphicData uri="http://schemas.openxmlformats.org/drawingml/2006/table">
            <a:tbl>
              <a:tblPr/>
              <a:tblGrid>
                <a:gridCol w="2092325"/>
                <a:gridCol w="246062"/>
                <a:gridCol w="1301750"/>
                <a:gridCol w="1865313"/>
                <a:gridCol w="1808162"/>
              </a:tblGrid>
              <a:tr h="303213">
                <a:tc rowSpan="2" grid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1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яхшы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нчы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нче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нчы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нче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Мәскәү районы</a:t>
            </a:r>
          </a:p>
        </p:txBody>
      </p:sp>
      <p:graphicFrame>
        <p:nvGraphicFramePr>
          <p:cNvPr id="171315" name="Group 307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065464"/>
        </p:xfrm>
        <a:graphic>
          <a:graphicData uri="http://schemas.openxmlformats.org/drawingml/2006/table">
            <a:tbl>
              <a:tblPr/>
              <a:tblGrid>
                <a:gridCol w="2481262"/>
                <a:gridCol w="1158875"/>
                <a:gridCol w="1865313"/>
                <a:gridCol w="1808162"/>
              </a:tblGrid>
              <a:tr h="3032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нчы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нчы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9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Мәскәү районы</a:t>
            </a:r>
          </a:p>
        </p:txBody>
      </p:sp>
      <p:graphicFrame>
        <p:nvGraphicFramePr>
          <p:cNvPr id="173468" name="Group 412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2956560"/>
        </p:xfrm>
        <a:graphic>
          <a:graphicData uri="http://schemas.openxmlformats.org/drawingml/2006/table">
            <a:tbl>
              <a:tblPr/>
              <a:tblGrid>
                <a:gridCol w="2092325"/>
                <a:gridCol w="1547812"/>
                <a:gridCol w="1682750"/>
                <a:gridCol w="1990725"/>
              </a:tblGrid>
              <a:tr h="3032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1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Нәтиҗәләре яхшы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122 нче гимгназия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102 нче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 нчы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“Елена-Сервис” мәктәбе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75 нче гимназия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Мәскәү районы</a:t>
            </a:r>
          </a:p>
        </p:txBody>
      </p:sp>
      <p:graphicFrame>
        <p:nvGraphicFramePr>
          <p:cNvPr id="175628" name="Group 524"/>
          <p:cNvGraphicFramePr>
            <a:graphicFrameLocks noGrp="1"/>
          </p:cNvGraphicFramePr>
          <p:nvPr>
            <p:ph idx="1"/>
          </p:nvPr>
        </p:nvGraphicFramePr>
        <p:xfrm>
          <a:off x="1370013" y="1203325"/>
          <a:ext cx="7313612" cy="3779520"/>
        </p:xfrm>
        <a:graphic>
          <a:graphicData uri="http://schemas.openxmlformats.org/drawingml/2006/table">
            <a:tbl>
              <a:tblPr/>
              <a:tblGrid>
                <a:gridCol w="2092325"/>
                <a:gridCol w="1547812"/>
                <a:gridCol w="1682750"/>
                <a:gridCol w="1990725"/>
              </a:tblGrid>
              <a:tr h="2603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нчы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82,4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нчы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82,8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нче мәктәп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b="1" smtClean="0">
                <a:latin typeface="Times New Roman" pitchFamily="18" charset="0"/>
                <a:cs typeface="Times New Roman" pitchFamily="18" charset="0"/>
              </a:rPr>
              <a:t>Уртача билге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733" name="Group 93"/>
          <p:cNvGraphicFramePr>
            <a:graphicFrameLocks noGrp="1"/>
          </p:cNvGraphicFramePr>
          <p:nvPr>
            <p:ph sz="half" idx="2"/>
          </p:nvPr>
        </p:nvGraphicFramePr>
        <p:xfrm>
          <a:off x="1692275" y="1370013"/>
          <a:ext cx="6991350" cy="3089593"/>
        </p:xfrm>
        <a:graphic>
          <a:graphicData uri="http://schemas.openxmlformats.org/drawingml/2006/table">
            <a:tbl>
              <a:tblPr/>
              <a:tblGrid>
                <a:gridCol w="2374900"/>
                <a:gridCol w="2449513"/>
                <a:gridCol w="2166937"/>
              </a:tblGrid>
              <a:tr h="823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tt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мәктәпләре</a:t>
                      </a:r>
                      <a:endParaRPr kumimoji="0" lang="tt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4,09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tt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3,76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төркемнәре</a:t>
                      </a:r>
                      <a:endParaRPr kumimoji="0" lang="tt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3,74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билге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kumimoji="0" lang="tt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tt-RU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“Татар мәктәбе” статусын йөрткән 65,66,34 нче мәктәпләр һәм 2 нче лицей-интернатта татар мәктәпләре өчен чыгарылган материаллардан тест тапшыручы булмады.</a:t>
            </a:r>
            <a:endParaRPr lang="ru-RU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1900" b="1" smtClean="0">
                <a:latin typeface="Times New Roman" pitchFamily="18" charset="0"/>
                <a:cs typeface="Times New Roman" pitchFamily="18" charset="0"/>
              </a:rPr>
              <a:t>Вахитов районы</a:t>
            </a:r>
            <a:r>
              <a:rPr lang="tt-RU" sz="2700" smtClean="0"/>
              <a:t/>
            </a:r>
            <a:br>
              <a:rPr lang="tt-RU" sz="2700" smtClean="0"/>
            </a:br>
            <a:endParaRPr lang="ru-RU" sz="2700" smtClean="0"/>
          </a:p>
        </p:txBody>
      </p:sp>
      <p:graphicFrame>
        <p:nvGraphicFramePr>
          <p:cNvPr id="45094" name="Group 38"/>
          <p:cNvGraphicFramePr>
            <a:graphicFrameLocks noGrp="1"/>
          </p:cNvGraphicFramePr>
          <p:nvPr>
            <p:ph sz="half" idx="1"/>
          </p:nvPr>
        </p:nvGraphicFramePr>
        <p:xfrm>
          <a:off x="1370013" y="1370013"/>
          <a:ext cx="7305675" cy="3060383"/>
        </p:xfrm>
        <a:graphic>
          <a:graphicData uri="http://schemas.openxmlformats.org/drawingml/2006/table">
            <a:tbl>
              <a:tblPr/>
              <a:tblGrid>
                <a:gridCol w="2593975"/>
                <a:gridCol w="1357312"/>
                <a:gridCol w="1522413"/>
                <a:gridCol w="1831975"/>
              </a:tblGrid>
              <a:tr h="1905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5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Сыйфат,%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Өлгереш,%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мәктәпләре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нче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нче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1900" b="1" smtClean="0">
                <a:latin typeface="Times New Roman" pitchFamily="18" charset="0"/>
                <a:cs typeface="Times New Roman" pitchFamily="18" charset="0"/>
              </a:rPr>
              <a:t>Вахитов районы</a:t>
            </a:r>
            <a:r>
              <a:rPr lang="tt-RU" sz="2700" smtClean="0"/>
              <a:t/>
            </a:r>
            <a:br>
              <a:rPr lang="tt-RU" sz="2700" smtClean="0"/>
            </a:br>
            <a:endParaRPr lang="ru-RU" sz="2700" smtClean="0"/>
          </a:p>
        </p:txBody>
      </p:sp>
      <p:graphicFrame>
        <p:nvGraphicFramePr>
          <p:cNvPr id="46134" name="Group 54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228975"/>
        </p:xfrm>
        <a:graphic>
          <a:graphicData uri="http://schemas.openxmlformats.org/drawingml/2006/table">
            <a:tbl>
              <a:tblPr/>
              <a:tblGrid>
                <a:gridCol w="3484562"/>
                <a:gridCol w="1276350"/>
                <a:gridCol w="1276350"/>
                <a:gridCol w="1276350"/>
              </a:tblGrid>
              <a:tr h="21748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яхшы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нче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 нчы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Лобачевский исемен.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нче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нчы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1900" b="1" smtClean="0">
                <a:latin typeface="Times New Roman" pitchFamily="18" charset="0"/>
                <a:cs typeface="Times New Roman" pitchFamily="18" charset="0"/>
              </a:rPr>
              <a:t>Вахитов районы</a:t>
            </a:r>
            <a:r>
              <a:rPr lang="tt-RU" sz="2700" smtClean="0"/>
              <a:t/>
            </a:r>
            <a:br>
              <a:rPr lang="tt-RU" sz="2700" smtClean="0"/>
            </a:br>
            <a:endParaRPr lang="ru-RU" sz="2700" smtClean="0"/>
          </a:p>
        </p:txBody>
      </p:sp>
      <p:graphicFrame>
        <p:nvGraphicFramePr>
          <p:cNvPr id="47143" name="Group 39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2578735"/>
        </p:xfrm>
        <a:graphic>
          <a:graphicData uri="http://schemas.openxmlformats.org/drawingml/2006/table">
            <a:tbl>
              <a:tblPr/>
              <a:tblGrid>
                <a:gridCol w="3484562"/>
                <a:gridCol w="1276350"/>
                <a:gridCol w="1276350"/>
                <a:gridCol w="1276350"/>
              </a:tblGrid>
              <a:tr h="15875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нчы кадет интернат мәктәбе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нче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2400" b="1" smtClean="0">
                <a:latin typeface="Times New Roman" pitchFamily="18" charset="0"/>
                <a:cs typeface="Times New Roman" pitchFamily="18" charset="0"/>
              </a:rPr>
              <a:t>Вахитов районы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182" name="Group 54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048000"/>
        </p:xfrm>
        <a:graphic>
          <a:graphicData uri="http://schemas.openxmlformats.org/drawingml/2006/table">
            <a:tbl>
              <a:tblPr/>
              <a:tblGrid>
                <a:gridCol w="3484562"/>
                <a:gridCol w="1276350"/>
                <a:gridCol w="1276350"/>
                <a:gridCol w="1276350"/>
              </a:tblGrid>
              <a:tr h="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Нәтиҗәләре яхшы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Лобачевский исемен.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131 нче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нчы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нче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 нчы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1900" b="1" smtClean="0">
                <a:latin typeface="Times New Roman" pitchFamily="18" charset="0"/>
                <a:cs typeface="Times New Roman" pitchFamily="18" charset="0"/>
              </a:rPr>
              <a:t>Вахитов районы</a:t>
            </a:r>
            <a:endParaRPr lang="ru-RU" sz="19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191" name="Group 39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2834640"/>
        </p:xfrm>
        <a:graphic>
          <a:graphicData uri="http://schemas.openxmlformats.org/drawingml/2006/table">
            <a:tbl>
              <a:tblPr/>
              <a:tblGrid>
                <a:gridCol w="3484562"/>
                <a:gridCol w="1276350"/>
                <a:gridCol w="1276350"/>
                <a:gridCol w="1276350"/>
              </a:tblGrid>
              <a:tr h="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2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нче төп гомуми белем мәктәбе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нче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нчы кадет интернат мәктәбе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835150" y="1941513"/>
            <a:ext cx="64087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t-RU" sz="3200" b="1">
                <a:solidFill>
                  <a:schemeClr val="hlink"/>
                </a:solidFill>
                <a:latin typeface="Times New Roman" pitchFamily="18" charset="0"/>
              </a:rPr>
              <a:t>Татар төркемнәре 1, 39, 41, 18, 98 һәм 12 нче төп гомуми белем мәктәпләрендә юк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2800" b="1" smtClean="0">
                <a:solidFill>
                  <a:schemeClr val="hlink"/>
                </a:solidFill>
                <a:latin typeface="Times New Roman" pitchFamily="18" charset="0"/>
              </a:rPr>
              <a:t>Идел буе районы</a:t>
            </a:r>
            <a:r>
              <a:rPr lang="tt-RU" sz="3200" smtClean="0">
                <a:solidFill>
                  <a:schemeClr val="tx1"/>
                </a:solidFill>
              </a:rPr>
              <a:t/>
            </a:r>
            <a:br>
              <a:rPr lang="tt-RU" sz="3200" smtClean="0">
                <a:solidFill>
                  <a:schemeClr val="tx1"/>
                </a:solidFill>
              </a:rPr>
            </a:br>
            <a:endParaRPr lang="ru-RU" sz="3200" smtClean="0">
              <a:solidFill>
                <a:schemeClr val="tx1"/>
              </a:solidFill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51349" name="Group 149"/>
          <p:cNvGraphicFramePr>
            <a:graphicFrameLocks noGrp="1"/>
          </p:cNvGraphicFramePr>
          <p:nvPr/>
        </p:nvGraphicFramePr>
        <p:xfrm>
          <a:off x="1403350" y="1131888"/>
          <a:ext cx="7272338" cy="3309621"/>
        </p:xfrm>
        <a:graphic>
          <a:graphicData uri="http://schemas.openxmlformats.org/drawingml/2006/table">
            <a:tbl>
              <a:tblPr/>
              <a:tblGrid>
                <a:gridCol w="2509838"/>
                <a:gridCol w="1422400"/>
                <a:gridCol w="1600200"/>
                <a:gridCol w="1739900"/>
              </a:tblGrid>
              <a:tr h="2873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мәктәпләре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нчы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нче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нчы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нче мәктәп (татар сыйныфлары)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 нчы мәктәп (татар сыйныфлары)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65" name="Rectangle 3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Идел буе районы</a:t>
            </a:r>
            <a:r>
              <a:rPr lang="tt-RU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t-RU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3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3600" name="Group 352"/>
          <p:cNvGraphicFramePr>
            <a:graphicFrameLocks noGrp="1"/>
          </p:cNvGraphicFramePr>
          <p:nvPr>
            <p:ph idx="1"/>
          </p:nvPr>
        </p:nvGraphicFramePr>
        <p:xfrm>
          <a:off x="755650" y="915988"/>
          <a:ext cx="7961313" cy="4023360"/>
        </p:xfrm>
        <a:graphic>
          <a:graphicData uri="http://schemas.openxmlformats.org/drawingml/2006/table">
            <a:tbl>
              <a:tblPr/>
              <a:tblGrid>
                <a:gridCol w="2895600"/>
                <a:gridCol w="1514475"/>
                <a:gridCol w="1700213"/>
                <a:gridCol w="1851025"/>
              </a:tblGrid>
              <a:tr h="2873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яхшы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нчы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нче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нчы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81" name="Rectangle 3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Идел буе районы</a:t>
            </a:r>
            <a:endParaRPr lang="ru-RU" sz="19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689" name="Group 393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2877186"/>
        </p:xfrm>
        <a:graphic>
          <a:graphicData uri="http://schemas.openxmlformats.org/drawingml/2006/table">
            <a:tbl>
              <a:tblPr/>
              <a:tblGrid>
                <a:gridCol w="2660650"/>
                <a:gridCol w="1390650"/>
                <a:gridCol w="1562100"/>
                <a:gridCol w="1700212"/>
              </a:tblGrid>
              <a:tr h="1936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1700" b="1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Районнарның уртача билгеләре</a:t>
            </a:r>
            <a:r>
              <a:rPr lang="ru-RU" sz="2700" smtClean="0">
                <a:latin typeface="Times New Roman" pitchFamily="18" charset="0"/>
              </a:rPr>
              <a:t/>
            </a:r>
            <a:br>
              <a:rPr lang="ru-RU" sz="2700" smtClean="0">
                <a:latin typeface="Times New Roman" pitchFamily="18" charset="0"/>
              </a:rPr>
            </a:br>
            <a:endParaRPr lang="ru-RU" sz="2700" smtClean="0">
              <a:latin typeface="Times New Roman" pitchFamily="18" charset="0"/>
            </a:endParaRPr>
          </a:p>
        </p:txBody>
      </p:sp>
      <p:graphicFrame>
        <p:nvGraphicFramePr>
          <p:cNvPr id="108744" name="Group 200"/>
          <p:cNvGraphicFramePr>
            <a:graphicFrameLocks noGrp="1"/>
          </p:cNvGraphicFramePr>
          <p:nvPr>
            <p:ph sz="half" idx="2"/>
          </p:nvPr>
        </p:nvGraphicFramePr>
        <p:xfrm>
          <a:off x="1403350" y="1276350"/>
          <a:ext cx="7345363" cy="3307082"/>
        </p:xfrm>
        <a:graphic>
          <a:graphicData uri="http://schemas.openxmlformats.org/drawingml/2006/table">
            <a:tbl>
              <a:tblPr/>
              <a:tblGrid>
                <a:gridCol w="2655888"/>
                <a:gridCol w="1406525"/>
                <a:gridCol w="1844675"/>
                <a:gridCol w="1438275"/>
              </a:tblGrid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/район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Авиатөзелеш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Яңа Савин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Мәскәү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Идел буе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  ШӘҺӘРЕ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39" name="Rectangle 49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Идел буе районы</a:t>
            </a: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852" name="Group 508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2804160"/>
        </p:xfrm>
        <a:graphic>
          <a:graphicData uri="http://schemas.openxmlformats.org/drawingml/2006/table">
            <a:tbl>
              <a:tblPr/>
              <a:tblGrid>
                <a:gridCol w="2660650"/>
                <a:gridCol w="1390650"/>
                <a:gridCol w="1562100"/>
                <a:gridCol w="1700212"/>
              </a:tblGrid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Нәтиҗәләре яхшы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83 нче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нчы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нчы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3,86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нче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58,8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5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1900" b="1" smtClean="0">
                <a:latin typeface="Times New Roman" pitchFamily="18" charset="0"/>
                <a:cs typeface="Times New Roman" pitchFamily="18" charset="0"/>
              </a:rPr>
              <a:t>Идел буе районы</a:t>
            </a:r>
            <a:endParaRPr lang="ru-RU" sz="19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953" name="Group 561"/>
          <p:cNvGraphicFramePr>
            <a:graphicFrameLocks noGrp="1"/>
          </p:cNvGraphicFramePr>
          <p:nvPr>
            <p:ph idx="1"/>
          </p:nvPr>
        </p:nvGraphicFramePr>
        <p:xfrm>
          <a:off x="1403350" y="1779588"/>
          <a:ext cx="7313613" cy="2447927"/>
        </p:xfrm>
        <a:graphic>
          <a:graphicData uri="http://schemas.openxmlformats.org/drawingml/2006/table">
            <a:tbl>
              <a:tblPr/>
              <a:tblGrid>
                <a:gridCol w="2660650"/>
                <a:gridCol w="1390650"/>
                <a:gridCol w="1562100"/>
                <a:gridCol w="1700213"/>
              </a:tblGrid>
              <a:tr h="4159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131888"/>
            <a:ext cx="7313612" cy="3324225"/>
          </a:xfrm>
        </p:spPr>
        <p:txBody>
          <a:bodyPr/>
          <a:lstStyle/>
          <a:p>
            <a:pPr>
              <a:defRPr/>
            </a:pPr>
            <a:r>
              <a:rPr lang="tt-RU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21, 40 нчы гимназияләрдә татар төркемнәре юк.</a:t>
            </a:r>
          </a:p>
          <a:p>
            <a:pPr>
              <a:defRPr/>
            </a:pPr>
            <a:r>
              <a:rPr lang="tt-RU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“Татар мәктәбе” статусын йөрткән 48, 68, 95 нче мәктәпләрдә татар мәктәпләре өчен чыгарылган материаллардан тест тапшыручы булмады.</a:t>
            </a:r>
            <a:endParaRPr lang="ru-RU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86" name="Rectangle 1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районы</a:t>
            </a: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590" name="Group 126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417571"/>
        </p:xfrm>
        <a:graphic>
          <a:graphicData uri="http://schemas.openxmlformats.org/drawingml/2006/table">
            <a:tbl>
              <a:tblPr/>
              <a:tblGrid>
                <a:gridCol w="1601787"/>
                <a:gridCol w="1428750"/>
                <a:gridCol w="1824038"/>
                <a:gridCol w="2459037"/>
              </a:tblGrid>
              <a:tr h="1809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мәктәпләре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нче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нче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нчы гимназия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нчы лицей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36"/>
          <p:cNvSpPr>
            <a:spLocks noGrp="1" noChangeArrowheads="1"/>
          </p:cNvSpPr>
          <p:nvPr>
            <p:ph type="title"/>
          </p:nvPr>
        </p:nvSpPr>
        <p:spPr>
          <a:xfrm>
            <a:off x="1370013" y="227013"/>
            <a:ext cx="7313612" cy="544512"/>
          </a:xfrm>
        </p:spPr>
        <p:txBody>
          <a:bodyPr/>
          <a:lstStyle/>
          <a:p>
            <a:pPr algn="ctr"/>
            <a:r>
              <a:rPr lang="tt-RU" sz="1600" b="1" smtClean="0">
                <a:latin typeface="Times New Roman" pitchFamily="18" charset="0"/>
                <a:cs typeface="Times New Roman" pitchFamily="18" charset="0"/>
              </a:rPr>
              <a:t>Совет районы</a:t>
            </a:r>
            <a:br>
              <a:rPr lang="tt-RU" sz="1600" b="1" smtClean="0">
                <a:latin typeface="Times New Roman" pitchFamily="18" charset="0"/>
                <a:cs typeface="Times New Roman" pitchFamily="18" charset="0"/>
              </a:rPr>
            </a:br>
            <a:r>
              <a:rPr lang="tt-RU" sz="1600" b="1" smtClean="0">
                <a:latin typeface="Times New Roman" pitchFamily="18" charset="0"/>
                <a:cs typeface="Times New Roman" pitchFamily="18" charset="0"/>
              </a:rPr>
              <a:t>Татар төркемнәре -Нәтиҗәләре яхшы </a:t>
            </a:r>
            <a:br>
              <a:rPr lang="tt-RU" sz="1600" b="1" smtClean="0">
                <a:latin typeface="Times New Roman" pitchFamily="18" charset="0"/>
                <a:cs typeface="Times New Roman" pitchFamily="18" charset="0"/>
              </a:rPr>
            </a:br>
            <a:endParaRPr lang="ru-RU" sz="1600" smtClean="0"/>
          </a:p>
        </p:txBody>
      </p:sp>
      <p:graphicFrame>
        <p:nvGraphicFramePr>
          <p:cNvPr id="64989" name="Group 477"/>
          <p:cNvGraphicFramePr>
            <a:graphicFrameLocks noGrp="1"/>
          </p:cNvGraphicFramePr>
          <p:nvPr>
            <p:ph idx="1"/>
          </p:nvPr>
        </p:nvGraphicFramePr>
        <p:xfrm>
          <a:off x="1403350" y="268288"/>
          <a:ext cx="7280275" cy="4862833"/>
        </p:xfrm>
        <a:graphic>
          <a:graphicData uri="http://schemas.openxmlformats.org/drawingml/2006/table">
            <a:tbl>
              <a:tblPr/>
              <a:tblGrid>
                <a:gridCol w="1593850"/>
                <a:gridCol w="1422400"/>
                <a:gridCol w="1816100"/>
                <a:gridCol w="2447925"/>
              </a:tblGrid>
              <a:tr h="1809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нчы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нчы гимназия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нче гимназия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4,12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 нче лицей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4,11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нчы лицей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4,41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нчы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3,97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64" name="Rectangle 50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районы</a:t>
            </a:r>
            <a:endParaRPr lang="ru-RU" sz="19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7077" name="Group 517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146426"/>
        </p:xfrm>
        <a:graphic>
          <a:graphicData uri="http://schemas.openxmlformats.org/drawingml/2006/table">
            <a:tbl>
              <a:tblPr/>
              <a:tblGrid>
                <a:gridCol w="1601787"/>
                <a:gridCol w="1428750"/>
                <a:gridCol w="1824038"/>
                <a:gridCol w="2459037"/>
              </a:tblGrid>
              <a:tr h="4032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Татар төркемнәре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9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нчы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78" name="Rectangle 7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районы </a:t>
            </a:r>
            <a:br>
              <a:rPr lang="tt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1400" b="1" smtClean="0">
                <a:solidFill>
                  <a:schemeClr val="hlink"/>
                </a:solidFill>
                <a:latin typeface="Times New Roman" pitchFamily="18" charset="0"/>
              </a:rPr>
              <a:t>Рус  төркемнәре- </a:t>
            </a:r>
            <a:r>
              <a:rPr lang="tt-RU" sz="1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Нәтиҗәләре яхшы</a:t>
            </a:r>
            <a:endParaRPr lang="ru-RU" sz="1400" b="1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395" name="Group 787"/>
          <p:cNvGraphicFramePr>
            <a:graphicFrameLocks noGrp="1"/>
          </p:cNvGraphicFramePr>
          <p:nvPr>
            <p:ph idx="1"/>
          </p:nvPr>
        </p:nvGraphicFramePr>
        <p:xfrm>
          <a:off x="1370013" y="1131888"/>
          <a:ext cx="7313612" cy="4011615"/>
        </p:xfrm>
        <a:graphic>
          <a:graphicData uri="http://schemas.openxmlformats.org/drawingml/2006/table">
            <a:tbl>
              <a:tblPr/>
              <a:tblGrid>
                <a:gridCol w="1601787"/>
                <a:gridCol w="1428750"/>
                <a:gridCol w="1824038"/>
                <a:gridCol w="2459037"/>
              </a:tblGrid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нче гимназия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3,79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3,87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4,09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121 нче лицей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нче лицей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4,31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 нчы гимназия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3,81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4,23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84,9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3,92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нчы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3,78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нчы лицей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3,98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нче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нчы мәктәп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t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08" name="Rectangle 8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районы</a:t>
            </a:r>
            <a:r>
              <a:rPr lang="tt-RU" sz="2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t-RU" sz="27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7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1524" name="Group 868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2970850"/>
        </p:xfrm>
        <a:graphic>
          <a:graphicData uri="http://schemas.openxmlformats.org/drawingml/2006/table">
            <a:tbl>
              <a:tblPr/>
              <a:tblGrid>
                <a:gridCol w="1601787"/>
                <a:gridCol w="1428750"/>
                <a:gridCol w="1824038"/>
                <a:gridCol w="2459037"/>
              </a:tblGrid>
              <a:tr h="1936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Гомуми белем оешмасы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балл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Сыйфат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Өлгереш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 төркемнәре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9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Нәтиҗәләре  чагыштырмача түбән</a:t>
                      </a:r>
                      <a:endParaRPr kumimoji="0" lang="tt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3,11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нчы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нче мәктәп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kumimoji="0" lang="tt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t-RU" b="1" smtClean="0">
                <a:solidFill>
                  <a:schemeClr val="hlink"/>
                </a:solidFill>
                <a:latin typeface="Times New Roman" pitchFamily="18" charset="0"/>
              </a:rPr>
              <a:t>“Татар мәктәбе” статусын йөрткән 58, 167, 171, 175  нче мәктәпләрдә татар мәктәпләре өчен чыгарылган материаллардан тест тапшыручы булмады.</a:t>
            </a:r>
          </a:p>
          <a:p>
            <a:pPr>
              <a:lnSpc>
                <a:spcPct val="90000"/>
              </a:lnSpc>
            </a:pPr>
            <a:r>
              <a:rPr lang="tt-RU" b="1" smtClean="0">
                <a:solidFill>
                  <a:schemeClr val="hlink"/>
                </a:solidFill>
                <a:latin typeface="Times New Roman" pitchFamily="18" charset="0"/>
              </a:rPr>
              <a:t>126 нчы гимназия һәм 156 нчы мәктәпләрдә татар төркемнәре юк.</a:t>
            </a:r>
            <a:endParaRPr lang="ru-RU" b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Татар мәктәпләре</a:t>
            </a:r>
            <a:endParaRPr lang="ru-RU" b="1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t-RU" sz="2500" smtClean="0"/>
              <a:t>   </a:t>
            </a:r>
            <a:r>
              <a:rPr lang="tt-RU" sz="2500" smtClean="0">
                <a:latin typeface="Times New Roman" pitchFamily="18" charset="0"/>
              </a:rPr>
              <a:t>Татар мәктәпләрендә укыган укучылар </a:t>
            </a:r>
            <a:r>
              <a:rPr lang="tt-RU" sz="2500" b="1" smtClean="0">
                <a:latin typeface="Times New Roman" pitchFamily="18" charset="0"/>
              </a:rPr>
              <a:t>А биремен</a:t>
            </a:r>
            <a:r>
              <a:rPr lang="tt-RU" sz="2500" smtClean="0">
                <a:latin typeface="Times New Roman" pitchFamily="18" charset="0"/>
              </a:rPr>
              <a:t> уңышлы гына эшләгәннәр.</a:t>
            </a:r>
            <a:r>
              <a:rPr lang="tt-RU" sz="2500" b="1" smtClean="0">
                <a:latin typeface="Times New Roman" pitchFamily="18" charset="0"/>
              </a:rPr>
              <a:t>В биремендә</a:t>
            </a:r>
            <a:r>
              <a:rPr lang="tt-RU" sz="2500" smtClean="0">
                <a:latin typeface="Times New Roman" pitchFamily="18" charset="0"/>
              </a:rPr>
              <a:t> сүзтезмәләрне   (</a:t>
            </a:r>
            <a:r>
              <a:rPr lang="tt-RU" sz="2500" b="1" smtClean="0">
                <a:latin typeface="Times New Roman" pitchFamily="18" charset="0"/>
              </a:rPr>
              <a:t>В 7</a:t>
            </a:r>
            <a:r>
              <a:rPr lang="tt-RU" sz="2500" smtClean="0">
                <a:latin typeface="Times New Roman" pitchFamily="18" charset="0"/>
              </a:rPr>
              <a:t>) табуда кыенлыклар  туган, 47,11 % гына эшли алган. </a:t>
            </a:r>
            <a:r>
              <a:rPr lang="tt-RU" sz="2500" b="1" smtClean="0">
                <a:latin typeface="Times New Roman" pitchFamily="18" charset="0"/>
              </a:rPr>
              <a:t>С  биремен эшләү</a:t>
            </a:r>
            <a:r>
              <a:rPr lang="tt-RU" sz="2500" smtClean="0">
                <a:latin typeface="Times New Roman" pitchFamily="18" charset="0"/>
              </a:rPr>
              <a:t> зур кыенлыклар тудырмый. Шул ук вакытта  орфографик һәм пунктацион характердагы биремнәрне  (</a:t>
            </a:r>
            <a:r>
              <a:rPr lang="tt-RU" sz="2500" b="1" smtClean="0">
                <a:latin typeface="Times New Roman" pitchFamily="18" charset="0"/>
              </a:rPr>
              <a:t>С 8   - 73,28 % һәм С9- 63,57%</a:t>
            </a:r>
            <a:r>
              <a:rPr lang="tt-RU" sz="2500" smtClean="0">
                <a:latin typeface="Times New Roman" pitchFamily="18" charset="0"/>
              </a:rPr>
              <a:t>) үтәгәндә,  укучыларның грамоталык дәрәҗәсе түбән булуы күренә.</a:t>
            </a:r>
            <a:endParaRPr lang="ru-RU" sz="25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Татар мәктәпләре ( 21 нче код)</a:t>
            </a: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  <p:graphicFrame>
        <p:nvGraphicFramePr>
          <p:cNvPr id="111737" name="Group 121"/>
          <p:cNvGraphicFramePr>
            <a:graphicFrameLocks noGrp="1"/>
          </p:cNvGraphicFramePr>
          <p:nvPr>
            <p:ph sz="half" idx="2"/>
          </p:nvPr>
        </p:nvGraphicFramePr>
        <p:xfrm>
          <a:off x="1547813" y="1370013"/>
          <a:ext cx="6911975" cy="3344865"/>
        </p:xfrm>
        <a:graphic>
          <a:graphicData uri="http://schemas.openxmlformats.org/drawingml/2006/table">
            <a:tbl>
              <a:tblPr/>
              <a:tblGrid>
                <a:gridCol w="3311525"/>
                <a:gridCol w="3600450"/>
              </a:tblGrid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Районнар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Уртача билге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Яңа Савин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Мәскәү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 ШӘҺӘРЕ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Авиатөзелеш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Идел буе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t-RU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Татар төркемнәре</a:t>
            </a:r>
            <a:endParaRPr lang="ru-RU" b="1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t-RU" sz="1700" b="1" smtClean="0">
                <a:latin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t-RU" sz="1700" b="1" smtClean="0">
                <a:latin typeface="Times New Roman" pitchFamily="18" charset="0"/>
              </a:rPr>
              <a:t>      А 9 биремендә</a:t>
            </a:r>
            <a:r>
              <a:rPr lang="tt-RU" sz="1700" smtClean="0">
                <a:latin typeface="Times New Roman" pitchFamily="18" charset="0"/>
              </a:rPr>
              <a:t> фигыль формаларын укучыларның </a:t>
            </a:r>
            <a:r>
              <a:rPr lang="tt-RU" sz="1700" b="1" smtClean="0">
                <a:latin typeface="Times New Roman" pitchFamily="18" charset="0"/>
              </a:rPr>
              <a:t>73,15 % ы</a:t>
            </a:r>
            <a:r>
              <a:rPr lang="tt-RU" sz="1700" smtClean="0">
                <a:latin typeface="Times New Roman" pitchFamily="18" charset="0"/>
              </a:rPr>
              <a:t> гына билгели алган</a:t>
            </a:r>
            <a:r>
              <a:rPr lang="tt-RU" sz="1700" b="1" smtClean="0">
                <a:latin typeface="Times New Roman" pitchFamily="18" charset="0"/>
              </a:rPr>
              <a:t>,  В12 биремен</a:t>
            </a:r>
            <a:r>
              <a:rPr lang="tt-RU" sz="1700" smtClean="0">
                <a:latin typeface="Times New Roman" pitchFamily="18" charset="0"/>
              </a:rPr>
              <a:t> (кушма җөмләләрдә тыныш билгеләре) </a:t>
            </a:r>
            <a:r>
              <a:rPr lang="tt-RU" sz="1700" b="1" smtClean="0">
                <a:latin typeface="Times New Roman" pitchFamily="18" charset="0"/>
              </a:rPr>
              <a:t>47,93 %,В7 </a:t>
            </a:r>
            <a:r>
              <a:rPr lang="tt-RU" sz="1700" smtClean="0">
                <a:latin typeface="Times New Roman" pitchFamily="18" charset="0"/>
              </a:rPr>
              <a:t>биремен (җөмләнең аерымланган кисәкләре янында тыныш билгеләре) </a:t>
            </a:r>
            <a:r>
              <a:rPr lang="tt-RU" sz="1700" b="1" smtClean="0">
                <a:latin typeface="Times New Roman" pitchFamily="18" charset="0"/>
              </a:rPr>
              <a:t>67,87%</a:t>
            </a:r>
            <a:r>
              <a:rPr lang="tt-RU" sz="1700" smtClean="0">
                <a:latin typeface="Times New Roman" pitchFamily="18" charset="0"/>
              </a:rPr>
              <a:t> укучы үти алган.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t-RU" sz="1700" smtClean="0">
                <a:latin typeface="Times New Roman" pitchFamily="18" charset="0"/>
              </a:rPr>
              <a:t>     Сочинение язганда түбәндәге кыенлыклар туган: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t-RU" sz="1700" smtClean="0">
                <a:latin typeface="Times New Roman" pitchFamily="18" charset="0"/>
              </a:rPr>
              <a:t>     -текстны аңлап бетермәү ( текстның эчтәлеген, мәгънәсен үзгәртү);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t-RU" sz="1700" smtClean="0">
                <a:latin typeface="Times New Roman" pitchFamily="18" charset="0"/>
              </a:rPr>
              <a:t>      -укучылар мисалларны  (аргумент) тексттан түгел, үз тәҗрибәсеннән  китерү;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t-RU" sz="1700" smtClean="0">
                <a:latin typeface="Times New Roman" pitchFamily="18" charset="0"/>
              </a:rPr>
              <a:t>      -эчтәлеген генә сөйләп чыгу.</a:t>
            </a:r>
            <a:endParaRPr lang="ru-RU" sz="17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t-RU" sz="17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t-RU" sz="1200" smtClean="0"/>
              <a:t>          </a:t>
            </a:r>
            <a:endParaRPr lang="ru-RU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Татар төркемнәре (22 нче код)</a:t>
            </a: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  <p:graphicFrame>
        <p:nvGraphicFramePr>
          <p:cNvPr id="117884" name="Group 124"/>
          <p:cNvGraphicFramePr>
            <a:graphicFrameLocks noGrp="1"/>
          </p:cNvGraphicFramePr>
          <p:nvPr>
            <p:ph sz="half" idx="2"/>
          </p:nvPr>
        </p:nvGraphicFramePr>
        <p:xfrm>
          <a:off x="1763713" y="1524000"/>
          <a:ext cx="6840537" cy="2957514"/>
        </p:xfrm>
        <a:graphic>
          <a:graphicData uri="http://schemas.openxmlformats.org/drawingml/2006/table">
            <a:tbl>
              <a:tblPr/>
              <a:tblGrid>
                <a:gridCol w="3675062"/>
                <a:gridCol w="3165475"/>
              </a:tblGrid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Районнар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Уртача билге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Авиатөзелеш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 ШӘҺӘРЕ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Яңа Савин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Мәскәү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Идел буе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Рус төркемнәре (23 нче код)</a:t>
            </a: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  <p:graphicFrame>
        <p:nvGraphicFramePr>
          <p:cNvPr id="121066" name="Group 234"/>
          <p:cNvGraphicFramePr>
            <a:graphicFrameLocks noGrp="1"/>
          </p:cNvGraphicFramePr>
          <p:nvPr>
            <p:ph idx="1"/>
          </p:nvPr>
        </p:nvGraphicFramePr>
        <p:xfrm>
          <a:off x="1370013" y="1370013"/>
          <a:ext cx="7313612" cy="3175002"/>
        </p:xfrm>
        <a:graphic>
          <a:graphicData uri="http://schemas.openxmlformats.org/drawingml/2006/table">
            <a:tbl>
              <a:tblPr/>
              <a:tblGrid>
                <a:gridCol w="2967037"/>
                <a:gridCol w="4346575"/>
              </a:tblGrid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Районнар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Уртача билге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 ШӘҺӘРЕ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Авиатөзелеш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Идел буе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Мәскәү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Яңа Савин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5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313613" cy="627063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Татар мәктәпләрендә уртача балл</a:t>
            </a:r>
            <a:r>
              <a:rPr lang="ru-RU" sz="1600" smtClean="0">
                <a:latin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</a:rPr>
            </a:br>
            <a:endParaRPr lang="ru-RU" sz="1600" smtClean="0">
              <a:latin typeface="Times New Roman" pitchFamily="18" charset="0"/>
            </a:endParaRPr>
          </a:p>
        </p:txBody>
      </p:sp>
      <p:graphicFrame>
        <p:nvGraphicFramePr>
          <p:cNvPr id="23615" name="Group 63"/>
          <p:cNvGraphicFramePr>
            <a:graphicFrameLocks noGrp="1"/>
          </p:cNvGraphicFramePr>
          <p:nvPr>
            <p:ph sz="half" idx="2"/>
          </p:nvPr>
        </p:nvGraphicFramePr>
        <p:xfrm>
          <a:off x="1619250" y="411163"/>
          <a:ext cx="7129463" cy="4419600"/>
        </p:xfrm>
        <a:graphic>
          <a:graphicData uri="http://schemas.openxmlformats.org/drawingml/2006/table">
            <a:tbl>
              <a:tblPr/>
              <a:tblGrid>
                <a:gridCol w="4918075"/>
                <a:gridCol w="2211388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Районнар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Уртача билге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Яңа Савин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32,48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Мәскәү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30,82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 ШӘҺӘРЕ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Авиатөзелеш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28,16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Идел буе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Кама Тамагы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39,04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Лаеш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Кукмара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Минзәлә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38,46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 Чаллы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35,23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Әлмәт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32,31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Бөгелмә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Түбән Кама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Алабуга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32,41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063625" y="1536700"/>
            <a:ext cx="70167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t-RU" sz="3400" b="1" i="1">
                <a:solidFill>
                  <a:schemeClr val="hlink"/>
                </a:solidFill>
                <a:latin typeface="Times New Roman" pitchFamily="18" charset="0"/>
              </a:rPr>
              <a:t>Максимал</a:t>
            </a:r>
            <a:r>
              <a:rPr lang="ru-RU" sz="3400" b="1" i="1">
                <a:solidFill>
                  <a:schemeClr val="hlink"/>
                </a:solidFill>
                <a:latin typeface="Times New Roman" pitchFamily="18" charset="0"/>
              </a:rPr>
              <a:t>ь </a:t>
            </a:r>
            <a:r>
              <a:rPr lang="tt-RU" sz="3400" b="1" i="1">
                <a:solidFill>
                  <a:schemeClr val="hlink"/>
                </a:solidFill>
                <a:latin typeface="Times New Roman" pitchFamily="18" charset="0"/>
              </a:rPr>
              <a:t>балл – 42</a:t>
            </a:r>
          </a:p>
          <a:p>
            <a:pPr algn="ctr"/>
            <a:r>
              <a:rPr lang="tt-RU" sz="3400" b="1" i="1">
                <a:solidFill>
                  <a:schemeClr val="hlink"/>
                </a:solidFill>
                <a:latin typeface="Times New Roman" pitchFamily="18" charset="0"/>
              </a:rPr>
              <a:t>Республика буенча </a:t>
            </a:r>
          </a:p>
          <a:p>
            <a:pPr algn="ctr"/>
            <a:r>
              <a:rPr lang="tt-RU" sz="3400" b="1" i="1">
                <a:solidFill>
                  <a:schemeClr val="hlink"/>
                </a:solidFill>
                <a:latin typeface="Times New Roman" pitchFamily="18" charset="0"/>
              </a:rPr>
              <a:t>уртача балл -  33,91</a:t>
            </a:r>
            <a:endParaRPr lang="ru-RU" sz="3400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r>
              <a:rPr lang="tt-RU" sz="3400" b="1" i="1">
                <a:solidFill>
                  <a:schemeClr val="hlink"/>
                </a:solidFill>
                <a:latin typeface="Times New Roman" pitchFamily="18" charset="0"/>
              </a:rPr>
              <a:t>Казан шәһәре  45 район арасында 42 нче урынны алып 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11320</TotalTime>
  <Words>1988</Words>
  <Application>Microsoft Office PowerPoint</Application>
  <PresentationFormat>Экран (16:9)</PresentationFormat>
  <Paragraphs>1082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Затмение</vt:lpstr>
      <vt:lpstr>   Татар теленнән  бердәм республика тесты нәтиҗәләре</vt:lpstr>
      <vt:lpstr>   Татар теленнән бердәм республика тестын үтәүчеләр саны </vt:lpstr>
      <vt:lpstr>Уртача билге</vt:lpstr>
      <vt:lpstr>                        Районнарның уртача билгеләре </vt:lpstr>
      <vt:lpstr> Татар мәктәпләре ( 21 нче код) </vt:lpstr>
      <vt:lpstr>Татар төркемнәре (22 нче код) </vt:lpstr>
      <vt:lpstr>Рус төркемнәре (23 нче код) </vt:lpstr>
      <vt:lpstr>           Татар мәктәпләрендә уртача балл </vt:lpstr>
      <vt:lpstr>Презентация PowerPoint</vt:lpstr>
      <vt:lpstr>Татар төркемнәрендә уртача балл</vt:lpstr>
      <vt:lpstr>Презентация PowerPoint</vt:lpstr>
      <vt:lpstr>Рус төркемнәрендә уртача балл</vt:lpstr>
      <vt:lpstr>Авиатөзелеш районы </vt:lpstr>
      <vt:lpstr>Авиатөзелеш районы </vt:lpstr>
      <vt:lpstr>Авиатөзелеш районы </vt:lpstr>
      <vt:lpstr>                        Авиатөзелеш районы </vt:lpstr>
      <vt:lpstr>Авиатөзелеш районы  Рус  төркемнәре</vt:lpstr>
      <vt:lpstr>Яңа Савин районы татар мәктәпләре </vt:lpstr>
      <vt:lpstr> Яңа Савин районы   Татар төркемнәре  </vt:lpstr>
      <vt:lpstr>Яңа Савин районы   Татар төркеме   Нәтиҗәләре  чагыштырмача түбән </vt:lpstr>
      <vt:lpstr> Яңа Савин районы  Рус  төркемнәре </vt:lpstr>
      <vt:lpstr>Киров районы</vt:lpstr>
      <vt:lpstr>Киров районы</vt:lpstr>
      <vt:lpstr>Киров районы</vt:lpstr>
      <vt:lpstr>Мәскәү районы</vt:lpstr>
      <vt:lpstr>Мәскәү районы</vt:lpstr>
      <vt:lpstr>Мәскәү районы</vt:lpstr>
      <vt:lpstr>Мәскәү районы</vt:lpstr>
      <vt:lpstr>Мәскәү районы</vt:lpstr>
      <vt:lpstr>Презентация PowerPoint</vt:lpstr>
      <vt:lpstr>Вахитов районы </vt:lpstr>
      <vt:lpstr>Вахитов районы </vt:lpstr>
      <vt:lpstr>Вахитов районы </vt:lpstr>
      <vt:lpstr>Вахитов районы</vt:lpstr>
      <vt:lpstr>Вахитов районы</vt:lpstr>
      <vt:lpstr>Презентация PowerPoint</vt:lpstr>
      <vt:lpstr>Идел буе районы </vt:lpstr>
      <vt:lpstr>Идел буе районы </vt:lpstr>
      <vt:lpstr>Идел буе районы</vt:lpstr>
      <vt:lpstr>Идел буе районы</vt:lpstr>
      <vt:lpstr>Идел буе районы</vt:lpstr>
      <vt:lpstr>Презентация PowerPoint</vt:lpstr>
      <vt:lpstr>Совет районы</vt:lpstr>
      <vt:lpstr>Совет районы Татар төркемнәре -Нәтиҗәләре яхшы  </vt:lpstr>
      <vt:lpstr>Совет районы</vt:lpstr>
      <vt:lpstr>Совет районы  Рус  төркемнәре- Нәтиҗәләре яхшы</vt:lpstr>
      <vt:lpstr>Совет районы </vt:lpstr>
      <vt:lpstr>Презентация PowerPoint</vt:lpstr>
      <vt:lpstr>Татар мәктәпләре</vt:lpstr>
      <vt:lpstr>Татар төркемнәре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rozai</cp:lastModifiedBy>
  <cp:revision>443</cp:revision>
  <cp:lastPrinted>2013-09-09T08:13:28Z</cp:lastPrinted>
  <dcterms:created xsi:type="dcterms:W3CDTF">2011-01-19T10:29:57Z</dcterms:created>
  <dcterms:modified xsi:type="dcterms:W3CDTF">2014-10-10T11:50:39Z</dcterms:modified>
</cp:coreProperties>
</file>